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33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dirty="0"/>
            <a:t>Segurança na interação com humanos</a:t>
          </a:r>
          <a:endParaRPr lang="en-US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dirty="0"/>
            <a:t>Sensores e Atuadores</a:t>
          </a:r>
          <a:endParaRPr lang="en-US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dirty="0"/>
            <a:t>Seleção e integração de sensores (por exemplo, sensores de distância, sensores de temperatura)</a:t>
          </a:r>
          <a:endParaRPr lang="en-US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dirty="0"/>
            <a:t>Processamento de imagem</a:t>
          </a:r>
          <a:endParaRPr lang="en-US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dirty="0"/>
            <a:t>Reconhecimento de objetos</a:t>
          </a:r>
          <a:endParaRPr lang="en-US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dirty="0"/>
            <a:t>Navegação baseada em visão</a:t>
          </a:r>
          <a:endParaRPr lang="en-US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estrutura física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materiais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sistemas de movimento (por exemplo, rodas, pernas, braços)</a:t>
          </a:r>
          <a:endParaRPr lang="en-US" sz="800" kern="12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Design de Mecanismos</a:t>
          </a:r>
          <a:endParaRPr lang="en-US" sz="1600" kern="12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circuitos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componentes eletrônicos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Integração de sistemas</a:t>
          </a:r>
          <a:endParaRPr lang="en-US" sz="800" kern="12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Eletrônica Embarcada</a:t>
          </a:r>
          <a:endParaRPr lang="en-US" sz="1600" kern="12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Processadores e microcontroladores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Redes de comunicação e protocolos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Sistemas operacionais e software embarcado</a:t>
          </a:r>
          <a:endParaRPr lang="en-US" sz="800" kern="12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Computação e Redes</a:t>
          </a:r>
          <a:endParaRPr lang="en-US" sz="1600" kern="12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e integração de sensores (por exemplo, sensores de distância, sensores de temperatura)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Atuadores (por exemplo, motores, servos)</a:t>
          </a:r>
          <a:endParaRPr lang="en-US" sz="800" kern="12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Sensores e Atuadores</a:t>
          </a:r>
          <a:endParaRPr lang="en-US" sz="1600" kern="12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Teoria de controle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controle (por exemplo, PID)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Controle em tempo real</a:t>
          </a:r>
          <a:endParaRPr lang="en-US" sz="800" kern="12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Controle</a:t>
          </a:r>
          <a:endParaRPr lang="en-US" sz="1600" kern="12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planejamento de trajetória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Tomada de decisão autônoma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Aprendizado de máquina e IA para seleção de ações</a:t>
          </a:r>
          <a:endParaRPr lang="en-US" sz="800" kern="12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Planejamento e Seleção de Ações</a:t>
          </a:r>
          <a:endParaRPr lang="en-US" sz="1600" kern="12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Processamento de imagem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Reconhecimento de objetos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Navegação baseada em visão</a:t>
          </a:r>
          <a:endParaRPr lang="en-US" sz="800" kern="12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Visão Robótica</a:t>
          </a:r>
          <a:endParaRPr lang="en-US" sz="1600" kern="12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interface do usuário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Comunicação homem-máquina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Segurança na interação com humanos</a:t>
          </a:r>
          <a:endParaRPr lang="en-US" sz="800" kern="120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Interação Humano-Robô</a:t>
          </a:r>
          <a:endParaRPr lang="en-US" sz="1600" kern="120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Seleção e integração de sensores (por exemplo, sensores de distância, sensores de temperatura)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dirty="0"/>
            <a:t>Sensores e Atuadores</a:t>
          </a:r>
          <a:endParaRPr lang="en-US" sz="2800" kern="120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Controle</a:t>
          </a:r>
          <a:endParaRPr lang="en-US" sz="2800" kern="120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Algoritmos de planejamento de trajetória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Tomada de decisão autônoma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Planejamento e Seleção de Ações</a:t>
          </a:r>
          <a:endParaRPr lang="en-US" sz="2800" kern="120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Processamento de imagem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Reconhecimento de objetos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Navegação baseada em visão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Visão Robótica</a:t>
          </a:r>
          <a:endParaRPr lang="en-US" sz="28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11/08/2023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11/08/2023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11/08/2023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11/08/2023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11/08/2023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11-Aug-23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11/08/2023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nsper.github.io/robotica-computacional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kTZh8Cikjj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insper.github.io/robotica-computac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orms.office.com/r/kTZh8Cikjj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insper.github.io/robotica-computacional/modulos/00-intro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Sensores de um Carro Autônomo</a:t>
            </a:r>
            <a:endParaRPr lang="en-US" dirty="0"/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en-US" dirty="0"/>
              <a:t>Lidar</a:t>
            </a:r>
            <a:endParaRPr lang="pt-BR" dirty="0"/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dirty="0"/>
              <a:t>Robótica Computacional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/>
              <a:pPr>
                <a:spcAft>
                  <a:spcPts val="45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AI (Visão)</a:t>
            </a:r>
            <a:endParaRPr lang="en-US" sz="1900" dirty="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APS (atividade focada em praticar algum conceito já visto em sala)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Projeto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75000" lnSpcReduction="200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</a:t>
            </a:r>
            <a:r>
              <a:rPr lang="en-US" sz="2100" dirty="0"/>
              <a:t> </a:t>
            </a:r>
            <a:r>
              <a:rPr lang="pt-BR" sz="2100" dirty="0"/>
              <a:t>Intermediária</a:t>
            </a:r>
            <a:r>
              <a:rPr lang="en-US" sz="2100" dirty="0"/>
              <a:t> - OpenCV (AI) (20%)</a:t>
            </a:r>
          </a:p>
          <a:p>
            <a:pPr marL="1200150" lvl="1" indent="-457200">
              <a:lnSpc>
                <a:spcPct val="150000"/>
              </a:lnSpc>
              <a:defRPr/>
            </a:pPr>
            <a:r>
              <a:rPr lang="en-US" sz="2100" dirty="0"/>
              <a:t>02/10</a:t>
            </a:r>
          </a:p>
          <a:p>
            <a:pPr marL="1200150" lvl="1" indent="-457200">
              <a:lnSpc>
                <a:spcPct val="150000"/>
              </a:lnSpc>
              <a:defRPr/>
            </a:pPr>
            <a:r>
              <a:rPr lang="pt-BR" sz="2100" dirty="0"/>
              <a:t>Substitutiva</a:t>
            </a:r>
            <a:r>
              <a:rPr lang="en-US" sz="2100" dirty="0"/>
              <a:t> – Semana de </a:t>
            </a:r>
            <a:r>
              <a:rPr lang="pt-BR" sz="2100" dirty="0"/>
              <a:t>provas</a:t>
            </a:r>
            <a:r>
              <a:rPr lang="en-US" sz="2100" dirty="0"/>
              <a:t> </a:t>
            </a:r>
            <a:r>
              <a:rPr lang="pt-BR" sz="2100" dirty="0"/>
              <a:t>intermediária</a:t>
            </a:r>
            <a:endParaRPr lang="en-US" sz="2100" dirty="0"/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Prova Final - ROS (PF) (25%)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Semana de prova finais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Projeto (40%)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grupos, usará obrigatoriamente robô real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APS (15%)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duplas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Bônus (</a:t>
            </a:r>
            <a:r>
              <a:rPr lang="pt-BR" sz="2100"/>
              <a:t>até 0,5)</a:t>
            </a:r>
            <a:endParaRPr lang="pt-BR" sz="2100" dirty="0"/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Individual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Só aplica quando o aluno já segue os critérios de aprovação.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https://insper.github.io/robotica-computacional/modulos/00-intro/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 dirty="0"/>
              <a:t>Precisa ter 100% das APS. </a:t>
            </a:r>
            <a:r>
              <a:rPr lang="pt-BR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 lang="pt-BR" dirty="0"/>
          </a:p>
          <a:p>
            <a:pPr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4 APS, cada uma exigindo ~4 horas de trabalho</a:t>
            </a:r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Se não entregou a APS a tempo, pode entrega-la até nossa prova final valendo 50% da nota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CaixaDeTexto 595034958"/>
          <p:cNvSpPr txBox="1"/>
          <p:nvPr/>
        </p:nvSpPr>
        <p:spPr bwMode="auto">
          <a:xfrm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Ubuntu 20.04</a:t>
            </a:r>
          </a:p>
          <a:p>
            <a:pPr marL="283879" indent="-283879">
              <a:buFont typeface="Arial"/>
              <a:buChar char="•"/>
              <a:defRPr/>
            </a:pPr>
            <a:r>
              <a:t>ROS versão 1</a:t>
            </a:r>
          </a:p>
          <a:p>
            <a:pPr marL="283879" indent="-283879">
              <a:buFont typeface="Arial"/>
              <a:buChar char="•"/>
              <a:defRPr/>
            </a:pPr>
            <a:r>
              <a:t>Python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Ninja</a:t>
            </a:r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98F37FA-C003-9DE6-FADF-DC461DC447EF}"/>
              </a:ext>
            </a:extLst>
          </p:cNvPr>
          <p:cNvGrpSpPr/>
          <p:nvPr/>
        </p:nvGrpSpPr>
        <p:grpSpPr>
          <a:xfrm>
            <a:off x="4158899" y="1467723"/>
            <a:ext cx="1328800" cy="1728910"/>
            <a:chOff x="5807380" y="2566255"/>
            <a:chExt cx="1328800" cy="1728910"/>
          </a:xfrm>
        </p:grpSpPr>
        <p:pic>
          <p:nvPicPr>
            <p:cNvPr id="7" name="Imagem 6" descr="Mulher sorrindo posando para foto&#10;&#10;Descrição gerada automaticamente">
              <a:extLst>
                <a:ext uri="{FF2B5EF4-FFF2-40B4-BE49-F238E27FC236}">
                  <a16:creationId xmlns:a16="http://schemas.microsoft.com/office/drawing/2014/main" id="{AFCF0600-A523-C3A2-931C-C983F542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7380" y="2566255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EE1117E-15F5-3253-C09C-DD1002CE8517}"/>
                </a:ext>
              </a:extLst>
            </p:cNvPr>
            <p:cNvSpPr txBox="1"/>
            <p:nvPr/>
          </p:nvSpPr>
          <p:spPr bwMode="auto">
            <a:xfrm>
              <a:off x="5873699" y="3895055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Licia</a:t>
              </a:r>
              <a:r>
                <a:rPr lang="en-US" sz="2000" dirty="0"/>
                <a:t> Lima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5673843" y="146175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232BDC6-9235-5656-CD9A-39DA859C3CFE}"/>
              </a:ext>
            </a:extLst>
          </p:cNvPr>
          <p:cNvGrpSpPr/>
          <p:nvPr/>
        </p:nvGrpSpPr>
        <p:grpSpPr>
          <a:xfrm>
            <a:off x="595887" y="4378115"/>
            <a:ext cx="1329906" cy="2035557"/>
            <a:chOff x="3419872" y="4316643"/>
            <a:chExt cx="1329906" cy="2035557"/>
          </a:xfrm>
        </p:grpSpPr>
        <p:pic>
          <p:nvPicPr>
            <p:cNvPr id="8" name="Imagem 7" descr="Mulher de cabelo longo sorrindo&#10;&#10;Descrição gerada automaticamente">
              <a:extLst>
                <a:ext uri="{FF2B5EF4-FFF2-40B4-BE49-F238E27FC236}">
                  <a16:creationId xmlns:a16="http://schemas.microsoft.com/office/drawing/2014/main" id="{F372DFF7-B1C7-7A32-34D2-B7D7CD57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872" y="4316643"/>
              <a:ext cx="1329906" cy="13299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C2A4FE8-5CB7-3B2D-F3E4-847E7B14E9CE}"/>
                </a:ext>
              </a:extLst>
            </p:cNvPr>
            <p:cNvSpPr txBox="1"/>
            <p:nvPr/>
          </p:nvSpPr>
          <p:spPr bwMode="auto">
            <a:xfrm>
              <a:off x="3564490" y="5644314"/>
              <a:ext cx="104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Ana </a:t>
              </a:r>
              <a:r>
                <a:rPr lang="en-US" sz="2000" dirty="0" err="1"/>
                <a:t>Laiz</a:t>
              </a:r>
              <a:endParaRPr lang="en-US" sz="2000" dirty="0"/>
            </a:p>
            <a:p>
              <a:pPr algn="ctr"/>
              <a:r>
                <a:rPr lang="en-US" sz="2000" dirty="0"/>
                <a:t>Farias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Atividade: início da Infra do curso</a:t>
            </a:r>
          </a:p>
        </p:txBody>
      </p:sp>
      <p:sp>
        <p:nvSpPr>
          <p:cNvPr id="1820912552" name="Text Placeholder 2">
            <a:extLst>
              <a:ext uri="{FF2B5EF4-FFF2-40B4-BE49-F238E27FC236}">
                <a16:creationId xmlns:a16="http://schemas.microsoft.com/office/drawing/2014/main" id="{1814D368-5E33-AB52-567B-C9A7D5E2D4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/>
              <a:t>Ler </a:t>
            </a:r>
            <a:r>
              <a:rPr lang="pt-BR" b="0" i="0" u="sng" strike="noStrike" cap="none" spc="0">
                <a:hlinkClick r:id="rId2" tooltip="https://insper.github.io/robotica-computacional/guias-infra/"/>
              </a:rPr>
              <a:t>https://insper.github.io/robotica-computacional/guias-infra/</a:t>
            </a:r>
            <a:endParaRPr lang="pt-BR" b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>
              <a:spcAft>
                <a:spcPts val="600"/>
              </a:spcAft>
              <a:defRPr/>
            </a:pPr>
            <a:endParaRPr lang="pt-BR" b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C5F11A-DBC0-55B3-AF01-DB907B3F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CC7BF-4B0F-01BC-31C3-2C7283E5D6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No geral: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TER/QUI 18:00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dirty="0">
                <a:hlinkClick r:id="rId2" tooltip="https://insper.github.io/robotica-computacional"/>
              </a:rPr>
              <a:t>https://insper.github.io/robotica-computacional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Escolha de turma (até 14/08 –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dirty="0">
                <a:hlinkClick r:id="rId3" tooltip="https://forms.office.com/r/UQqCkDbWvy"/>
              </a:rPr>
              <a:t>https://forms.office.com/r/kTZh8Cikjj</a:t>
            </a:r>
            <a:endParaRPr lang="pt-BR" sz="1400" dirty="0"/>
          </a:p>
        </p:txBody>
      </p:sp>
      <p:pic>
        <p:nvPicPr>
          <p:cNvPr id="7" name="Imagem 6" descr="Código QR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C06BB1D1-6163-9145-4637-E3599D03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Formulário de Escolha de Turma</a:t>
            </a:r>
          </a:p>
        </p:txBody>
      </p:sp>
      <p:pic>
        <p:nvPicPr>
          <p:cNvPr id="6" name="Espaço Reservado para Conteúdo 5">
            <a:hlinkClick r:id="rId2"/>
            <a:extLst>
              <a:ext uri="{FF2B5EF4-FFF2-40B4-BE49-F238E27FC236}">
                <a16:creationId xmlns:a16="http://schemas.microsoft.com/office/drawing/2014/main" id="{082E1919-76AB-B3CF-5A8F-91936AC51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2120" y="1485900"/>
            <a:ext cx="3799784" cy="4724399"/>
          </a:xfrm>
          <a:noFill/>
        </p:spPr>
      </p:pic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3" name="Imagem 2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66580DB7-8D69-6EC8-1B27-079E9CCA3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0" t="5411" r="7160" b="25678"/>
          <a:stretch/>
        </p:blipFill>
        <p:spPr>
          <a:xfrm>
            <a:off x="2309795" y="1485900"/>
            <a:ext cx="4724435" cy="4724399"/>
          </a:xfrm>
          <a:prstGeom prst="rect">
            <a:avLst/>
          </a:prstGeom>
          <a:noFill/>
        </p:spPr>
      </p:pic>
      <p:sp>
        <p:nvSpPr>
          <p:cNvPr id="925512002" name="Text Placeholder 3">
            <a:extLst>
              <a:ext uri="{FF2B5EF4-FFF2-40B4-BE49-F238E27FC236}">
                <a16:creationId xmlns:a16="http://schemas.microsoft.com/office/drawing/2014/main" id="{A0BBC7F9-D602-8E96-5BD5-6AD086054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O que é </a:t>
            </a:r>
            <a:r>
              <a:rPr lang="en-US" dirty="0" err="1"/>
              <a:t>preciso</a:t>
            </a:r>
            <a:r>
              <a:rPr lang="en-US" dirty="0"/>
              <a:t> para </a:t>
            </a:r>
            <a:r>
              <a:rPr lang="en-US" dirty="0" err="1"/>
              <a:t>montar</a:t>
            </a:r>
            <a:r>
              <a:rPr lang="en-US" dirty="0"/>
              <a:t> um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autônomo</a:t>
            </a:r>
            <a:r>
              <a:rPr lang="en-US" dirty="0"/>
              <a:t>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00318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0695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1034</Words>
  <Application>Microsoft Office PowerPoint</Application>
  <DocSecurity>0</DocSecurity>
  <PresentationFormat>Apresentação na tela (4:3)</PresentationFormat>
  <Paragraphs>209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Ninja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APS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Soler</cp:lastModifiedBy>
  <cp:revision>349</cp:revision>
  <dcterms:created xsi:type="dcterms:W3CDTF">2014-04-17T20:05:08Z</dcterms:created>
  <dcterms:modified xsi:type="dcterms:W3CDTF">2023-08-11T20:45:01Z</dcterms:modified>
  <cp:category/>
  <dc:identifier/>
  <cp:contentStatus/>
  <dc:language/>
  <cp:version/>
</cp:coreProperties>
</file>